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85" r:id="rId5"/>
    <p:sldId id="261" r:id="rId6"/>
    <p:sldId id="275" r:id="rId7"/>
    <p:sldId id="283" r:id="rId8"/>
    <p:sldId id="282" r:id="rId9"/>
    <p:sldId id="271" r:id="rId10"/>
    <p:sldId id="263" r:id="rId11"/>
    <p:sldId id="272" r:id="rId12"/>
    <p:sldId id="264" r:id="rId13"/>
    <p:sldId id="265" r:id="rId14"/>
    <p:sldId id="277" r:id="rId15"/>
    <p:sldId id="276" r:id="rId16"/>
    <p:sldId id="279" r:id="rId17"/>
    <p:sldId id="269" r:id="rId18"/>
    <p:sldId id="280" r:id="rId19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82" autoAdjust="0"/>
    <p:restoredTop sz="94660"/>
  </p:normalViewPr>
  <p:slideViewPr>
    <p:cSldViewPr snapToGrid="0">
      <p:cViewPr>
        <p:scale>
          <a:sx n="66" d="100"/>
          <a:sy n="66" d="100"/>
        </p:scale>
        <p:origin x="-2064" y="-14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710DA-A49E-44C2-BB08-1EA6F5E6FAAC}" type="datetimeFigureOut">
              <a:rPr lang="uk-UA" smtClean="0"/>
              <a:t>06.02.2021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16EB4-E958-4D30-B411-D2208273862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0411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710DA-A49E-44C2-BB08-1EA6F5E6FAAC}" type="datetimeFigureOut">
              <a:rPr lang="uk-UA" smtClean="0"/>
              <a:t>06.02.2021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16EB4-E958-4D30-B411-D2208273862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33774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710DA-A49E-44C2-BB08-1EA6F5E6FAAC}" type="datetimeFigureOut">
              <a:rPr lang="uk-UA" smtClean="0"/>
              <a:t>06.02.2021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16EB4-E958-4D30-B411-D2208273862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79283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710DA-A49E-44C2-BB08-1EA6F5E6FAAC}" type="datetimeFigureOut">
              <a:rPr lang="uk-UA" smtClean="0"/>
              <a:t>06.02.2021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16EB4-E958-4D30-B411-D2208273862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64123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710DA-A49E-44C2-BB08-1EA6F5E6FAAC}" type="datetimeFigureOut">
              <a:rPr lang="uk-UA" smtClean="0"/>
              <a:t>06.02.2021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16EB4-E958-4D30-B411-D2208273862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56300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710DA-A49E-44C2-BB08-1EA6F5E6FAAC}" type="datetimeFigureOut">
              <a:rPr lang="uk-UA" smtClean="0"/>
              <a:t>06.02.2021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16EB4-E958-4D30-B411-D2208273862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56683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710DA-A49E-44C2-BB08-1EA6F5E6FAAC}" type="datetimeFigureOut">
              <a:rPr lang="uk-UA" smtClean="0"/>
              <a:t>06.02.2021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16EB4-E958-4D30-B411-D2208273862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51259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710DA-A49E-44C2-BB08-1EA6F5E6FAAC}" type="datetimeFigureOut">
              <a:rPr lang="uk-UA" smtClean="0"/>
              <a:t>06.02.2021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16EB4-E958-4D30-B411-D2208273862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53564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710DA-A49E-44C2-BB08-1EA6F5E6FAAC}" type="datetimeFigureOut">
              <a:rPr lang="uk-UA" smtClean="0"/>
              <a:t>06.02.2021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16EB4-E958-4D30-B411-D2208273862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43365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710DA-A49E-44C2-BB08-1EA6F5E6FAAC}" type="datetimeFigureOut">
              <a:rPr lang="uk-UA" smtClean="0"/>
              <a:t>06.02.2021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16EB4-E958-4D30-B411-D2208273862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12317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710DA-A49E-44C2-BB08-1EA6F5E6FAAC}" type="datetimeFigureOut">
              <a:rPr lang="uk-UA" smtClean="0"/>
              <a:t>06.02.2021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16EB4-E958-4D30-B411-D2208273862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98346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710DA-A49E-44C2-BB08-1EA6F5E6FAAC}" type="datetimeFigureOut">
              <a:rPr lang="uk-UA" smtClean="0"/>
              <a:t>06.02.2021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16EB4-E958-4D30-B411-D2208273862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56738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7.emf"/><Relationship Id="rId4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9.emf"/><Relationship Id="rId4" Type="http://schemas.openxmlformats.org/officeDocument/2006/relationships/oleObject" Target="../embeddings/oleObject5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7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8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3.emf"/><Relationship Id="rId4" Type="http://schemas.openxmlformats.org/officeDocument/2006/relationships/oleObject" Target="../embeddings/oleObject9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17.emf"/><Relationship Id="rId4" Type="http://schemas.openxmlformats.org/officeDocument/2006/relationships/oleObject" Target="../embeddings/oleObject13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0.png"/><Relationship Id="rId5" Type="http://schemas.openxmlformats.org/officeDocument/2006/relationships/image" Target="../media/image19.emf"/><Relationship Id="rId4" Type="http://schemas.openxmlformats.org/officeDocument/2006/relationships/oleObject" Target="../embeddings/oleObject15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529899" y="750879"/>
            <a:ext cx="7932300" cy="46166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2"/>
            <a:endParaRPr lang="en-US" sz="3600" i="1" dirty="0" smtClean="0">
              <a:solidFill>
                <a:schemeClr val="accent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2"/>
            <a:r>
              <a:rPr lang="uk-UA" sz="6000" b="1" i="1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Malgun Gothic" panose="020B0503020000020004" pitchFamily="34" charset="-127"/>
                <a:cs typeface="Cascadia Code" panose="020B0609020000020004" pitchFamily="49" charset="0"/>
              </a:rPr>
              <a:t>Портфоліо</a:t>
            </a:r>
          </a:p>
          <a:p>
            <a:pPr lvl="2"/>
            <a:r>
              <a:rPr lang="uk-UA" sz="3600" i="1" dirty="0" smtClean="0">
                <a:solidFill>
                  <a:schemeClr val="accent1">
                    <a:lumMod val="75000"/>
                  </a:schemeClr>
                </a:solidFill>
              </a:rPr>
              <a:t>вчителя  початкових класів </a:t>
            </a:r>
            <a:endParaRPr lang="uk-UA" sz="36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2"/>
            <a:r>
              <a:rPr lang="uk-UA" sz="3600" i="1" dirty="0" smtClean="0">
                <a:solidFill>
                  <a:schemeClr val="accent1">
                    <a:lumMod val="75000"/>
                  </a:schemeClr>
                </a:solidFill>
              </a:rPr>
              <a:t>ЗОШ І-ІІІ ступеня № 2 смт Ратне </a:t>
            </a:r>
            <a:endParaRPr lang="uk-UA" sz="36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2"/>
            <a:r>
              <a:rPr lang="uk-UA" sz="3600" i="1" dirty="0" smtClean="0">
                <a:solidFill>
                  <a:schemeClr val="accent1">
                    <a:lumMod val="75000"/>
                  </a:schemeClr>
                </a:solidFill>
              </a:rPr>
              <a:t>імені М. Заліпи</a:t>
            </a:r>
            <a:endParaRPr lang="uk-UA" sz="36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2"/>
            <a:r>
              <a:rPr lang="uk-UA" sz="3600" i="1" dirty="0" smtClean="0">
                <a:solidFill>
                  <a:schemeClr val="accent1">
                    <a:lumMod val="75000"/>
                  </a:schemeClr>
                </a:solidFill>
              </a:rPr>
              <a:t>Рудчик Олени Михайлівни</a:t>
            </a:r>
            <a:endParaRPr lang="uk-UA" sz="36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US" sz="5400" b="0" cap="none" spc="0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7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7093977"/>
              </p:ext>
            </p:extLst>
          </p:nvPr>
        </p:nvGraphicFramePr>
        <p:xfrm>
          <a:off x="2420552" y="644865"/>
          <a:ext cx="3856037" cy="464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" name="Acrobat Document" r:id="rId4" imgW="5733826" imgH="8057918" progId="AcroExch.Document.DC">
                  <p:embed/>
                </p:oleObj>
              </mc:Choice>
              <mc:Fallback>
                <p:oleObj name="Acrobat Document" r:id="rId4" imgW="5733826" imgH="8057918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20552" y="644865"/>
                        <a:ext cx="3856037" cy="4642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012420"/>
              </p:ext>
            </p:extLst>
          </p:nvPr>
        </p:nvGraphicFramePr>
        <p:xfrm>
          <a:off x="6526622" y="644865"/>
          <a:ext cx="3838575" cy="47840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6" name="Acrobat Document" r:id="rId6" imgW="5695654" imgH="8038804" progId="AcroExch.Document.DC">
                  <p:embed/>
                </p:oleObj>
              </mc:Choice>
              <mc:Fallback>
                <p:oleObj name="Acrobat Document" r:id="rId6" imgW="5695654" imgH="8038804" progId="AcroExch.Document.DC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26622" y="644865"/>
                        <a:ext cx="3838575" cy="47840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809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6730090"/>
              </p:ext>
            </p:extLst>
          </p:nvPr>
        </p:nvGraphicFramePr>
        <p:xfrm>
          <a:off x="2486512" y="743138"/>
          <a:ext cx="3609488" cy="46071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2" name="Acrobat Document" r:id="rId4" imgW="5781368" imgH="8096147" progId="AcroExch.Document.DC">
                  <p:embed/>
                </p:oleObj>
              </mc:Choice>
              <mc:Fallback>
                <p:oleObj name="Acrobat Document" r:id="rId4" imgW="5781368" imgH="8096147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86512" y="743138"/>
                        <a:ext cx="3609488" cy="46071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1291119"/>
              </p:ext>
            </p:extLst>
          </p:nvPr>
        </p:nvGraphicFramePr>
        <p:xfrm>
          <a:off x="6515752" y="743138"/>
          <a:ext cx="3883025" cy="47390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3" name="Acrobat Document" r:id="rId6" imgW="5829257" imgH="8134028" progId="AcroExch.Document.DC">
                  <p:embed/>
                </p:oleObj>
              </mc:Choice>
              <mc:Fallback>
                <p:oleObj name="Acrobat Document" r:id="rId6" imgW="5829257" imgH="8134028" progId="AcroExch.Document.DC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15752" y="743138"/>
                        <a:ext cx="3883025" cy="47390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631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3925060"/>
              </p:ext>
            </p:extLst>
          </p:nvPr>
        </p:nvGraphicFramePr>
        <p:xfrm>
          <a:off x="3482743" y="945267"/>
          <a:ext cx="5860927" cy="39169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8" name="Acrobat Document" r:id="rId4" imgW="8067541" imgH="5743343" progId="AcroExch.Document.DC">
                  <p:embed/>
                </p:oleObj>
              </mc:Choice>
              <mc:Fallback>
                <p:oleObj name="Acrobat Document" r:id="rId4" imgW="8067541" imgH="57433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82743" y="945267"/>
                        <a:ext cx="5860927" cy="39169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411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3674042"/>
              </p:ext>
            </p:extLst>
          </p:nvPr>
        </p:nvGraphicFramePr>
        <p:xfrm>
          <a:off x="4471684" y="697144"/>
          <a:ext cx="3846513" cy="4765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8" name="Acrobat Document" r:id="rId4" imgW="5714740" imgH="8048535" progId="AcroExch.Document.DC">
                  <p:embed/>
                </p:oleObj>
              </mc:Choice>
              <mc:Fallback>
                <p:oleObj name="Acrobat Document" r:id="rId4" imgW="5714740" imgH="8048535" progId="AcroExch.Document.DC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71684" y="697144"/>
                        <a:ext cx="3846513" cy="47654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113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3943923"/>
              </p:ext>
            </p:extLst>
          </p:nvPr>
        </p:nvGraphicFramePr>
        <p:xfrm>
          <a:off x="2465336" y="582941"/>
          <a:ext cx="3911600" cy="543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58" name="Acrobat Document" r:id="rId4" imgW="3911304" imgH="5435556" progId="AcroExch.Document.DC">
                  <p:embed/>
                </p:oleObj>
              </mc:Choice>
              <mc:Fallback>
                <p:oleObj name="Acrobat Document" r:id="rId4" imgW="3911304" imgH="5435556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65336" y="582941"/>
                        <a:ext cx="3911600" cy="543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4212049"/>
              </p:ext>
            </p:extLst>
          </p:nvPr>
        </p:nvGraphicFramePr>
        <p:xfrm>
          <a:off x="6603987" y="582941"/>
          <a:ext cx="3778250" cy="534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59" name="Acrobat Document" r:id="rId6" imgW="3777942" imgH="5346481" progId="AcroExch.Document.DC">
                  <p:embed/>
                </p:oleObj>
              </mc:Choice>
              <mc:Fallback>
                <p:oleObj name="Acrobat Document" r:id="rId6" imgW="3777942" imgH="5346481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03987" y="582941"/>
                        <a:ext cx="3778250" cy="534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929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0343659"/>
              </p:ext>
            </p:extLst>
          </p:nvPr>
        </p:nvGraphicFramePr>
        <p:xfrm>
          <a:off x="2459770" y="626584"/>
          <a:ext cx="3778250" cy="534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37" name="Acrobat Document" r:id="rId4" imgW="3777942" imgH="5346481" progId="AcroExch.Document.DC">
                  <p:embed/>
                </p:oleObj>
              </mc:Choice>
              <mc:Fallback>
                <p:oleObj name="Acrobat Document" r:id="rId4" imgW="3777942" imgH="5346481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59770" y="626584"/>
                        <a:ext cx="3778250" cy="534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1675155"/>
              </p:ext>
            </p:extLst>
          </p:nvPr>
        </p:nvGraphicFramePr>
        <p:xfrm>
          <a:off x="6420561" y="626584"/>
          <a:ext cx="3854450" cy="539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38" name="Acrobat Document" r:id="rId6" imgW="3854092" imgH="5397325" progId="AcroExch.Document.DC">
                  <p:embed/>
                </p:oleObj>
              </mc:Choice>
              <mc:Fallback>
                <p:oleObj name="Acrobat Document" r:id="rId6" imgW="3854092" imgH="5397325" progId="AcroExch.Document.DC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20561" y="626584"/>
                        <a:ext cx="3854450" cy="539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850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4792898"/>
              </p:ext>
            </p:extLst>
          </p:nvPr>
        </p:nvGraphicFramePr>
        <p:xfrm>
          <a:off x="2586244" y="540349"/>
          <a:ext cx="3854450" cy="539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98" name="Acrobat Document" r:id="rId4" imgW="3854092" imgH="5397325" progId="AcroExch.Document.DC">
                  <p:embed/>
                </p:oleObj>
              </mc:Choice>
              <mc:Fallback>
                <p:oleObj name="Acrobat Document" r:id="rId4" imgW="3854092" imgH="5397325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86244" y="540349"/>
                        <a:ext cx="3854450" cy="539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6003761"/>
              </p:ext>
            </p:extLst>
          </p:nvPr>
        </p:nvGraphicFramePr>
        <p:xfrm>
          <a:off x="6440694" y="540349"/>
          <a:ext cx="3778250" cy="534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99" name="Acrobat Document" r:id="rId6" imgW="3777942" imgH="5346481" progId="AcroExch.Document.DC">
                  <p:embed/>
                </p:oleObj>
              </mc:Choice>
              <mc:Fallback>
                <p:oleObj name="Acrobat Document" r:id="rId6" imgW="3777942" imgH="5346481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40694" y="540349"/>
                        <a:ext cx="3778250" cy="534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367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5405178"/>
              </p:ext>
            </p:extLst>
          </p:nvPr>
        </p:nvGraphicFramePr>
        <p:xfrm>
          <a:off x="2560749" y="802653"/>
          <a:ext cx="3829050" cy="464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2" name="Acrobat Document" r:id="rId4" imgW="5667198" imgH="8020037" progId="AcroExch.Document.DC">
                  <p:embed/>
                </p:oleObj>
              </mc:Choice>
              <mc:Fallback>
                <p:oleObj name="Acrobat Document" r:id="rId4" imgW="5667198" imgH="8020037" progId="AcroExch.Document.DC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60749" y="802653"/>
                        <a:ext cx="3829050" cy="4642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368" name="Picture 20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0" y="644978"/>
            <a:ext cx="3705225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175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894" y="639321"/>
            <a:ext cx="3676650" cy="2552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079" y="639321"/>
            <a:ext cx="3743325" cy="2676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7024" y="3192021"/>
            <a:ext cx="383857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63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472600" y="877032"/>
            <a:ext cx="6962775" cy="4145372"/>
            <a:chOff x="3718784" y="771525"/>
            <a:chExt cx="6962775" cy="4145372"/>
          </a:xfrm>
        </p:grpSpPr>
        <p:sp>
          <p:nvSpPr>
            <p:cNvPr id="4" name="Rectangle 3"/>
            <p:cNvSpPr/>
            <p:nvPr/>
          </p:nvSpPr>
          <p:spPr>
            <a:xfrm>
              <a:off x="3718784" y="946579"/>
              <a:ext cx="6962775" cy="39703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uk-UA" sz="2800" b="1" dirty="0" smtClean="0">
                  <a:solidFill>
                    <a:schemeClr val="accent1">
                      <a:lumMod val="75000"/>
                    </a:schemeClr>
                  </a:solidFill>
                </a:rPr>
                <a:t>Дата </a:t>
              </a:r>
              <a:r>
                <a:rPr lang="uk-UA" sz="2800" b="1" dirty="0">
                  <a:solidFill>
                    <a:schemeClr val="accent1">
                      <a:lumMod val="75000"/>
                    </a:schemeClr>
                  </a:solidFill>
                </a:rPr>
                <a:t>народження:  </a:t>
              </a:r>
              <a:r>
                <a:rPr lang="uk-UA" sz="2800" dirty="0">
                  <a:solidFill>
                    <a:schemeClr val="accent1">
                      <a:lumMod val="75000"/>
                    </a:schemeClr>
                  </a:solidFill>
                </a:rPr>
                <a:t>04 квітня 1968 р.</a:t>
              </a:r>
            </a:p>
            <a:p>
              <a:r>
                <a:rPr lang="uk-UA" sz="2800" b="1" dirty="0">
                  <a:solidFill>
                    <a:schemeClr val="accent1">
                      <a:lumMod val="75000"/>
                    </a:schemeClr>
                  </a:solidFill>
                </a:rPr>
                <a:t>Освіта: </a:t>
              </a:r>
              <a:r>
                <a:rPr lang="uk-UA" sz="2800" dirty="0">
                  <a:solidFill>
                    <a:schemeClr val="accent1">
                      <a:lumMod val="75000"/>
                    </a:schemeClr>
                  </a:solidFill>
                </a:rPr>
                <a:t>Вища</a:t>
              </a:r>
            </a:p>
            <a:p>
              <a:r>
                <a:rPr lang="uk-UA" sz="2800" b="1" dirty="0">
                  <a:solidFill>
                    <a:schemeClr val="accent1">
                      <a:lumMod val="75000"/>
                    </a:schemeClr>
                  </a:solidFill>
                </a:rPr>
                <a:t>Закінчила: </a:t>
              </a:r>
              <a:endParaRPr lang="uk-UA" sz="2800" b="1" dirty="0" smtClean="0">
                <a:solidFill>
                  <a:schemeClr val="accent1">
                    <a:lumMod val="75000"/>
                  </a:schemeClr>
                </a:solidFill>
              </a:endParaRPr>
            </a:p>
            <a:p>
              <a:r>
                <a:rPr lang="uk-UA" sz="2800" dirty="0" smtClean="0">
                  <a:solidFill>
                    <a:schemeClr val="accent1">
                      <a:lumMod val="75000"/>
                    </a:schemeClr>
                  </a:solidFill>
                </a:rPr>
                <a:t>Волинський </a:t>
              </a:r>
              <a:r>
                <a:rPr lang="uk-UA" sz="2800" dirty="0">
                  <a:solidFill>
                    <a:schemeClr val="accent1">
                      <a:lumMod val="75000"/>
                    </a:schemeClr>
                  </a:solidFill>
                </a:rPr>
                <a:t>державний </a:t>
              </a:r>
              <a:r>
                <a:rPr lang="uk-UA" sz="2800" dirty="0" smtClean="0">
                  <a:solidFill>
                    <a:schemeClr val="accent1">
                      <a:lumMod val="75000"/>
                    </a:schemeClr>
                  </a:solidFill>
                </a:rPr>
                <a:t>університет імені </a:t>
              </a:r>
              <a:r>
                <a:rPr lang="uk-UA" sz="2800" dirty="0">
                  <a:solidFill>
                    <a:schemeClr val="accent1">
                      <a:lumMod val="75000"/>
                    </a:schemeClr>
                  </a:solidFill>
                </a:rPr>
                <a:t>Лесі  </a:t>
              </a:r>
              <a:r>
                <a:rPr lang="uk-UA" sz="2800" dirty="0" smtClean="0">
                  <a:solidFill>
                    <a:schemeClr val="accent1">
                      <a:lumMod val="75000"/>
                    </a:schemeClr>
                  </a:solidFill>
                </a:rPr>
                <a:t>Українки</a:t>
              </a:r>
              <a:r>
                <a:rPr lang="uk-UA" sz="2800" b="1" i="1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endParaRPr lang="uk-UA" sz="2800" b="1" i="1" dirty="0" smtClean="0">
                <a:solidFill>
                  <a:schemeClr val="accent1">
                    <a:lumMod val="75000"/>
                  </a:schemeClr>
                </a:solidFill>
              </a:endParaRPr>
            </a:p>
            <a:p>
              <a:r>
                <a:rPr lang="uk-UA" sz="2800" b="1" dirty="0">
                  <a:solidFill>
                    <a:schemeClr val="accent1">
                      <a:lumMod val="75000"/>
                    </a:schemeClr>
                  </a:solidFill>
                </a:rPr>
                <a:t>Спеціальність за дипломом:</a:t>
              </a:r>
            </a:p>
            <a:p>
              <a:r>
                <a:rPr lang="uk-UA" sz="2800" dirty="0">
                  <a:solidFill>
                    <a:schemeClr val="accent1">
                      <a:lumMod val="75000"/>
                    </a:schemeClr>
                  </a:solidFill>
                </a:rPr>
                <a:t>Початкове навчання</a:t>
              </a:r>
            </a:p>
            <a:p>
              <a:r>
                <a:rPr lang="uk-UA" sz="2800" b="1" dirty="0" smtClean="0">
                  <a:solidFill>
                    <a:schemeClr val="accent1">
                      <a:lumMod val="75000"/>
                    </a:schemeClr>
                  </a:solidFill>
                </a:rPr>
                <a:t>Кваліфікація спеціаліста: </a:t>
              </a:r>
              <a:endParaRPr lang="uk-UA" sz="2800" b="1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r>
                <a:rPr lang="uk-UA" sz="2800" dirty="0">
                  <a:solidFill>
                    <a:schemeClr val="accent1">
                      <a:lumMod val="75000"/>
                    </a:schemeClr>
                  </a:solidFill>
                </a:rPr>
                <a:t>вчитель початкових </a:t>
              </a:r>
              <a:r>
                <a:rPr lang="uk-UA" sz="2800" dirty="0" smtClean="0">
                  <a:solidFill>
                    <a:schemeClr val="accent1">
                      <a:lumMod val="75000"/>
                    </a:schemeClr>
                  </a:solidFill>
                </a:rPr>
                <a:t>класів</a:t>
              </a:r>
              <a:endParaRPr lang="uk-UA" sz="28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6843660" y="771525"/>
              <a:ext cx="184731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13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699464" y="869059"/>
            <a:ext cx="8121444" cy="5262979"/>
            <a:chOff x="3654166" y="399758"/>
            <a:chExt cx="6962775" cy="5262979"/>
          </a:xfrm>
        </p:grpSpPr>
        <p:sp>
          <p:nvSpPr>
            <p:cNvPr id="15" name="Rectangle 14"/>
            <p:cNvSpPr/>
            <p:nvPr/>
          </p:nvSpPr>
          <p:spPr>
            <a:xfrm>
              <a:off x="3654166" y="399758"/>
              <a:ext cx="6962775" cy="52629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uk-UA" sz="2800" b="1" dirty="0" smtClean="0">
                  <a:solidFill>
                    <a:schemeClr val="accent1">
                      <a:lumMod val="75000"/>
                    </a:schemeClr>
                  </a:solidFill>
                </a:rPr>
                <a:t>Закінчила</a:t>
              </a:r>
              <a:r>
                <a:rPr lang="uk-UA" sz="2800" b="1" dirty="0">
                  <a:solidFill>
                    <a:schemeClr val="accent1">
                      <a:lumMod val="75000"/>
                    </a:schemeClr>
                  </a:solidFill>
                </a:rPr>
                <a:t>: </a:t>
              </a:r>
              <a:r>
                <a:rPr lang="uk-UA" sz="2800" dirty="0" smtClean="0">
                  <a:solidFill>
                    <a:schemeClr val="accent1">
                      <a:lumMod val="75000"/>
                    </a:schemeClr>
                  </a:solidFill>
                </a:rPr>
                <a:t>Миколаївський </a:t>
              </a:r>
              <a:r>
                <a:rPr lang="uk-UA" sz="2800" dirty="0">
                  <a:solidFill>
                    <a:schemeClr val="accent1">
                      <a:lumMod val="75000"/>
                    </a:schemeClr>
                  </a:solidFill>
                </a:rPr>
                <a:t>міжрегіональний інститут розвитку людини Вищого навчального </a:t>
              </a:r>
              <a:r>
                <a:rPr lang="uk-UA" sz="2800" dirty="0" smtClean="0">
                  <a:solidFill>
                    <a:schemeClr val="accent1">
                      <a:lumMod val="75000"/>
                    </a:schemeClr>
                  </a:solidFill>
                </a:rPr>
                <a:t>закладу «Відкритий </a:t>
              </a:r>
              <a:r>
                <a:rPr lang="uk-UA" sz="2800" dirty="0">
                  <a:solidFill>
                    <a:schemeClr val="accent1">
                      <a:lumMod val="75000"/>
                    </a:schemeClr>
                  </a:solidFill>
                </a:rPr>
                <a:t>міжнародний університет розвитку людини «Україна</a:t>
              </a:r>
              <a:r>
                <a:rPr lang="uk-UA" sz="2800" dirty="0" smtClean="0">
                  <a:solidFill>
                    <a:schemeClr val="accent1">
                      <a:lumMod val="75000"/>
                    </a:schemeClr>
                  </a:solidFill>
                </a:rPr>
                <a:t>»</a:t>
              </a:r>
              <a:endParaRPr lang="uk-UA" sz="2800" b="1" dirty="0" smtClean="0">
                <a:solidFill>
                  <a:schemeClr val="accent1">
                    <a:lumMod val="75000"/>
                  </a:schemeClr>
                </a:solidFill>
              </a:endParaRPr>
            </a:p>
            <a:p>
              <a:r>
                <a:rPr lang="uk-UA" sz="2800" b="1" dirty="0" smtClean="0">
                  <a:solidFill>
                    <a:schemeClr val="accent1">
                      <a:lumMod val="75000"/>
                    </a:schemeClr>
                  </a:solidFill>
                </a:rPr>
                <a:t> 	Спеціальність </a:t>
              </a:r>
              <a:r>
                <a:rPr lang="uk-UA" sz="2800" b="1" dirty="0">
                  <a:solidFill>
                    <a:schemeClr val="accent1">
                      <a:lumMod val="75000"/>
                    </a:schemeClr>
                  </a:solidFill>
                </a:rPr>
                <a:t>за </a:t>
              </a:r>
              <a:r>
                <a:rPr lang="uk-UA" sz="2800" b="1" dirty="0" smtClean="0">
                  <a:solidFill>
                    <a:schemeClr val="accent1">
                      <a:lumMod val="75000"/>
                    </a:schemeClr>
                  </a:solidFill>
                </a:rPr>
                <a:t>дипломом:</a:t>
              </a:r>
            </a:p>
            <a:p>
              <a:r>
                <a:rPr lang="uk-UA" sz="2800" dirty="0" smtClean="0">
                  <a:solidFill>
                    <a:schemeClr val="accent1">
                      <a:lumMod val="75000"/>
                    </a:schemeClr>
                  </a:solidFill>
                </a:rPr>
                <a:t> 	Корекційна освіта</a:t>
              </a:r>
              <a:endParaRPr lang="uk-UA" sz="2800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r>
                <a:rPr lang="uk-UA" sz="2800" b="1" dirty="0" smtClean="0">
                  <a:solidFill>
                    <a:schemeClr val="accent1">
                      <a:lumMod val="75000"/>
                    </a:schemeClr>
                  </a:solidFill>
                </a:rPr>
                <a:t>	Професійна кваліфікація: </a:t>
              </a:r>
            </a:p>
            <a:p>
              <a:r>
                <a:rPr lang="uk-UA" sz="2800" dirty="0" smtClean="0">
                  <a:solidFill>
                    <a:schemeClr val="accent1">
                      <a:lumMod val="75000"/>
                    </a:schemeClr>
                  </a:solidFill>
                </a:rPr>
                <a:t>	Магістр з корекційної освіти</a:t>
              </a:r>
            </a:p>
            <a:p>
              <a:pPr lvl="2"/>
              <a:r>
                <a:rPr lang="uk-UA" sz="2800" b="1" dirty="0">
                  <a:solidFill>
                    <a:schemeClr val="accent1">
                      <a:lumMod val="75000"/>
                    </a:schemeClr>
                  </a:solidFill>
                </a:rPr>
                <a:t>Педагогічний стаж: </a:t>
              </a:r>
              <a:r>
                <a:rPr lang="uk-UA" sz="2800" dirty="0">
                  <a:solidFill>
                    <a:schemeClr val="accent1">
                      <a:lumMod val="75000"/>
                    </a:schemeClr>
                  </a:solidFill>
                </a:rPr>
                <a:t>33 роки</a:t>
              </a:r>
            </a:p>
            <a:p>
              <a:pPr lvl="2"/>
              <a:r>
                <a:rPr lang="uk-UA" sz="2800" b="1" dirty="0">
                  <a:solidFill>
                    <a:schemeClr val="accent1">
                      <a:lumMod val="75000"/>
                    </a:schemeClr>
                  </a:solidFill>
                </a:rPr>
                <a:t>Категорія: </a:t>
              </a:r>
              <a:r>
                <a:rPr lang="uk-UA" sz="2800" dirty="0">
                  <a:solidFill>
                    <a:schemeClr val="accent1">
                      <a:lumMod val="75000"/>
                    </a:schemeClr>
                  </a:solidFill>
                </a:rPr>
                <a:t>перша</a:t>
              </a:r>
            </a:p>
            <a:p>
              <a:endParaRPr lang="uk-UA" sz="2800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endParaRPr lang="uk-UA" sz="2800" b="1" i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889151" y="399758"/>
              <a:ext cx="15837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endParaRPr lang="uk-UA" sz="28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009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209692" y="3224342"/>
            <a:ext cx="7364360" cy="1933115"/>
            <a:chOff x="1351238" y="1343029"/>
            <a:chExt cx="9494642" cy="1933115"/>
          </a:xfrm>
        </p:grpSpPr>
        <p:sp>
          <p:nvSpPr>
            <p:cNvPr id="10" name="Rectangle 9"/>
            <p:cNvSpPr/>
            <p:nvPr/>
          </p:nvSpPr>
          <p:spPr>
            <a:xfrm>
              <a:off x="1351238" y="1644928"/>
              <a:ext cx="9494642" cy="16312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en-US" sz="2400" i="1" dirty="0" smtClean="0">
                <a:solidFill>
                  <a:schemeClr val="accent1">
                    <a:lumMod val="75000"/>
                  </a:schemeClr>
                </a:solidFill>
              </a:endParaRPr>
            </a:p>
            <a:p>
              <a:pPr algn="ctr"/>
              <a:r>
                <a:rPr lang="uk-UA" sz="2800" dirty="0" smtClean="0">
                  <a:solidFill>
                    <a:schemeClr val="accent1">
                      <a:lumMod val="75000"/>
                    </a:schemeClr>
                  </a:solidFill>
                </a:rPr>
                <a:t>Дати </a:t>
              </a:r>
              <a:r>
                <a:rPr lang="uk-UA" sz="2800" dirty="0" smtClean="0">
                  <a:solidFill>
                    <a:schemeClr val="accent1">
                      <a:lumMod val="75000"/>
                    </a:schemeClr>
                  </a:solidFill>
                </a:rPr>
                <a:t>дітям не тільки знання, а й пізнання </a:t>
              </a:r>
              <a:r>
                <a:rPr lang="uk-UA" sz="2800" dirty="0" smtClean="0">
                  <a:solidFill>
                    <a:schemeClr val="accent1">
                      <a:lumMod val="75000"/>
                    </a:schemeClr>
                  </a:solidFill>
                </a:rPr>
                <a:t>світу</a:t>
              </a:r>
              <a:endParaRPr lang="uk-UA" sz="2800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pPr algn="ctr"/>
              <a:endParaRPr lang="uk-UA" sz="2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 sz="2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3322536" y="1343029"/>
              <a:ext cx="5867561" cy="555939"/>
              <a:chOff x="3823698" y="3848837"/>
              <a:chExt cx="5867561" cy="555939"/>
            </a:xfrm>
          </p:grpSpPr>
          <p:sp>
            <p:nvSpPr>
              <p:cNvPr id="12" name="Bevel 11"/>
              <p:cNvSpPr/>
              <p:nvPr/>
            </p:nvSpPr>
            <p:spPr>
              <a:xfrm>
                <a:off x="3823698" y="3848837"/>
                <a:ext cx="5867561" cy="555939"/>
              </a:xfrm>
              <a:prstGeom prst="bevel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184859" y="3848837"/>
                <a:ext cx="514524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uk-UA" sz="2800" b="1" dirty="0">
                    <a:solidFill>
                      <a:schemeClr val="accent1">
                        <a:lumMod val="75000"/>
                      </a:schemeClr>
                    </a:solidFill>
                  </a:rPr>
                  <a:t>Моє педагогічне кредо:</a:t>
                </a:r>
                <a:endParaRPr lang="uk-UA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2401397" y="1434724"/>
            <a:ext cx="7821490" cy="1294603"/>
            <a:chOff x="2391508" y="569714"/>
            <a:chExt cx="7821490" cy="1294603"/>
          </a:xfrm>
        </p:grpSpPr>
        <p:sp>
          <p:nvSpPr>
            <p:cNvPr id="20" name="Rectangle 19"/>
            <p:cNvSpPr/>
            <p:nvPr/>
          </p:nvSpPr>
          <p:spPr>
            <a:xfrm>
              <a:off x="2391508" y="1341097"/>
              <a:ext cx="78214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uk-UA" sz="2800" dirty="0" smtClean="0">
                  <a:solidFill>
                    <a:schemeClr val="accent1">
                      <a:lumMod val="75000"/>
                    </a:schemeClr>
                  </a:solidFill>
                </a:rPr>
                <a:t>Мети досягає той, хто її прагне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3476544" y="569714"/>
              <a:ext cx="5867561" cy="972746"/>
              <a:chOff x="3256085" y="530048"/>
              <a:chExt cx="5867561" cy="972746"/>
            </a:xfrm>
          </p:grpSpPr>
          <p:sp>
            <p:nvSpPr>
              <p:cNvPr id="22" name="Bevel 21"/>
              <p:cNvSpPr/>
              <p:nvPr/>
            </p:nvSpPr>
            <p:spPr>
              <a:xfrm>
                <a:off x="3256085" y="530048"/>
                <a:ext cx="5867561" cy="555939"/>
              </a:xfrm>
              <a:prstGeom prst="bevel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257675" y="548687"/>
                <a:ext cx="43053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800" b="1" i="1" dirty="0">
                    <a:solidFill>
                      <a:schemeClr val="accent1">
                        <a:lumMod val="75000"/>
                      </a:schemeClr>
                    </a:solidFill>
                  </a:rPr>
                  <a:t>Моє життєве кредо:</a:t>
                </a:r>
              </a:p>
              <a:p>
                <a:endParaRPr lang="uk-UA" sz="2800" b="1" i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7110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343845" y="999436"/>
            <a:ext cx="5895460" cy="1881421"/>
            <a:chOff x="3343192" y="604666"/>
            <a:chExt cx="5895460" cy="1881421"/>
          </a:xfrm>
        </p:grpSpPr>
        <p:sp>
          <p:nvSpPr>
            <p:cNvPr id="5" name="Rectangle 4"/>
            <p:cNvSpPr/>
            <p:nvPr/>
          </p:nvSpPr>
          <p:spPr>
            <a:xfrm>
              <a:off x="3343192" y="1470424"/>
              <a:ext cx="5895460" cy="10156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uk-UA" sz="2800" dirty="0" smtClean="0">
                  <a:solidFill>
                    <a:schemeClr val="accent1">
                      <a:lumMod val="75000"/>
                    </a:schemeClr>
                  </a:solidFill>
                </a:rPr>
                <a:t>Ніколи </a:t>
              </a:r>
              <a:r>
                <a:rPr lang="uk-UA" sz="2800" dirty="0">
                  <a:solidFill>
                    <a:schemeClr val="accent1">
                      <a:lumMod val="75000"/>
                    </a:schemeClr>
                  </a:solidFill>
                </a:rPr>
                <a:t>не зупинятись на досягнутому</a:t>
              </a:r>
              <a:endParaRPr lang="uk-UA" sz="28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 sz="32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343192" y="604666"/>
              <a:ext cx="5867561" cy="995274"/>
              <a:chOff x="3343193" y="404021"/>
              <a:chExt cx="5867561" cy="995274"/>
            </a:xfrm>
          </p:grpSpPr>
          <p:sp>
            <p:nvSpPr>
              <p:cNvPr id="4" name="Bevel 3"/>
              <p:cNvSpPr/>
              <p:nvPr/>
            </p:nvSpPr>
            <p:spPr>
              <a:xfrm>
                <a:off x="3343193" y="404021"/>
                <a:ext cx="5867561" cy="613116"/>
              </a:xfrm>
              <a:prstGeom prst="bevel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4339464" y="445188"/>
                <a:ext cx="408842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800" b="1" dirty="0">
                    <a:solidFill>
                      <a:schemeClr val="accent1">
                        <a:lumMod val="75000"/>
                      </a:schemeClr>
                    </a:solidFill>
                  </a:rPr>
                  <a:t>Мій життєвий принцип:</a:t>
                </a:r>
                <a:endParaRPr lang="uk-UA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uk-UA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9" name="Group 8"/>
          <p:cNvGrpSpPr/>
          <p:nvPr/>
        </p:nvGrpSpPr>
        <p:grpSpPr>
          <a:xfrm>
            <a:off x="3252770" y="2846918"/>
            <a:ext cx="7462684" cy="3601902"/>
            <a:chOff x="2048637" y="210749"/>
            <a:chExt cx="8483860" cy="3601902"/>
          </a:xfrm>
        </p:grpSpPr>
        <p:sp>
          <p:nvSpPr>
            <p:cNvPr id="10" name="Rectangle 9"/>
            <p:cNvSpPr/>
            <p:nvPr/>
          </p:nvSpPr>
          <p:spPr>
            <a:xfrm>
              <a:off x="2048637" y="1042662"/>
              <a:ext cx="8483860" cy="276998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uk-UA" sz="2400" dirty="0" smtClean="0">
                  <a:solidFill>
                    <a:schemeClr val="accent1">
                      <a:lumMod val="75000"/>
                    </a:schemeClr>
                  </a:solidFill>
                </a:rPr>
                <a:t>Розвивати</a:t>
              </a:r>
              <a:r>
                <a:rPr lang="uk-UA" sz="2400" dirty="0">
                  <a:solidFill>
                    <a:schemeClr val="accent1">
                      <a:lumMod val="75000"/>
                    </a:schemeClr>
                  </a:solidFill>
                </a:rPr>
                <a:t>, навчати і виховувати особистість  одночасно</a:t>
              </a:r>
            </a:p>
            <a:p>
              <a:pPr lvl="0" algn="ctr"/>
              <a:r>
                <a:rPr lang="uk-UA" sz="2400" dirty="0">
                  <a:solidFill>
                    <a:schemeClr val="accent1">
                      <a:lumMod val="75000"/>
                    </a:schemeClr>
                  </a:solidFill>
                </a:rPr>
                <a:t>Враховувати індивідуальні та психологічні особливості </a:t>
              </a:r>
              <a:r>
                <a:rPr lang="uk-UA" sz="2400" dirty="0" smtClean="0">
                  <a:solidFill>
                    <a:schemeClr val="accent1">
                      <a:lumMod val="75000"/>
                    </a:schemeClr>
                  </a:solidFill>
                </a:rPr>
                <a:t>учнів</a:t>
              </a:r>
              <a:r>
                <a:rPr lang="en-US" sz="2400" dirty="0" smtClean="0">
                  <a:solidFill>
                    <a:schemeClr val="accent1">
                      <a:lumMod val="75000"/>
                    </a:schemeClr>
                  </a:solidFill>
                </a:rPr>
                <a:t>,</a:t>
              </a:r>
              <a:r>
                <a:rPr lang="uk-UA" sz="2400" dirty="0" smtClean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uk-UA" sz="2400" dirty="0">
                  <a:solidFill>
                    <a:schemeClr val="accent1">
                      <a:lumMod val="75000"/>
                    </a:schemeClr>
                  </a:solidFill>
                </a:rPr>
                <a:t>створювати умови для розвитку пізнавальних процесів та інтелектуальних  здібностей </a:t>
              </a:r>
              <a:endParaRPr lang="uk-UA" sz="2400" dirty="0" smtClean="0">
                <a:solidFill>
                  <a:schemeClr val="accent1">
                    <a:lumMod val="75000"/>
                  </a:schemeClr>
                </a:solidFill>
              </a:endParaRPr>
            </a:p>
            <a:p>
              <a:pPr lvl="0" algn="ctr"/>
              <a:r>
                <a:rPr lang="uk-UA" sz="2400" dirty="0" smtClean="0">
                  <a:solidFill>
                    <a:schemeClr val="accent1">
                      <a:lumMod val="75000"/>
                    </a:schemeClr>
                  </a:solidFill>
                </a:rPr>
                <a:t>здобувачів </a:t>
              </a:r>
              <a:r>
                <a:rPr lang="uk-UA" sz="2400" dirty="0">
                  <a:solidFill>
                    <a:schemeClr val="accent1">
                      <a:lumMod val="75000"/>
                    </a:schemeClr>
                  </a:solidFill>
                </a:rPr>
                <a:t>освіти</a:t>
              </a:r>
            </a:p>
            <a:p>
              <a:pPr algn="ctr"/>
              <a:endParaRPr lang="uk-UA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pPr algn="ctr"/>
              <a:endParaRPr lang="uk-UA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pPr algn="ctr"/>
              <a:endParaRPr lang="en-US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3244506" y="210749"/>
              <a:ext cx="5867561" cy="954107"/>
              <a:chOff x="3244506" y="210749"/>
              <a:chExt cx="5867561" cy="954107"/>
            </a:xfrm>
          </p:grpSpPr>
          <p:sp>
            <p:nvSpPr>
              <p:cNvPr id="12" name="Bevel 11"/>
              <p:cNvSpPr/>
              <p:nvPr/>
            </p:nvSpPr>
            <p:spPr>
              <a:xfrm>
                <a:off x="3244506" y="210749"/>
                <a:ext cx="5867561" cy="555939"/>
              </a:xfrm>
              <a:prstGeom prst="bevel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556906" y="210749"/>
                <a:ext cx="546732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800" b="1" dirty="0">
                    <a:solidFill>
                      <a:schemeClr val="accent1">
                        <a:lumMod val="75000"/>
                      </a:schemeClr>
                    </a:solidFill>
                  </a:rPr>
                  <a:t>Моя педагогічна філософія:</a:t>
                </a:r>
                <a:endParaRPr lang="uk-UA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uk-UA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533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473" y="1161097"/>
            <a:ext cx="383857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72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6680480"/>
              </p:ext>
            </p:extLst>
          </p:nvPr>
        </p:nvGraphicFramePr>
        <p:xfrm>
          <a:off x="3464538" y="849158"/>
          <a:ext cx="6270017" cy="3958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3" name="Acrobat Document" r:id="rId4" imgW="5346330" imgH="3784512" progId="AcroExch.Document.DC">
                  <p:embed/>
                </p:oleObj>
              </mc:Choice>
              <mc:Fallback>
                <p:oleObj name="Acrobat Document" r:id="rId4" imgW="5346330" imgH="3784512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64538" y="849158"/>
                        <a:ext cx="6270017" cy="39588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905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732" y="2730879"/>
            <a:ext cx="3895725" cy="2619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058" y="790575"/>
            <a:ext cx="3781425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8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8972867"/>
              </p:ext>
            </p:extLst>
          </p:nvPr>
        </p:nvGraphicFramePr>
        <p:xfrm>
          <a:off x="3560097" y="811776"/>
          <a:ext cx="6775450" cy="460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6" name="Acrobat Document" r:id="rId4" imgW="8019999" imgH="5667233" progId="AcroExch.Document.DC">
                  <p:embed/>
                </p:oleObj>
              </mc:Choice>
              <mc:Fallback>
                <p:oleObj name="Acrobat Document" r:id="rId4" imgW="8019999" imgH="566723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60097" y="811776"/>
                        <a:ext cx="6775450" cy="4606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273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8433</TotalTime>
  <Words>132</Words>
  <Application>Microsoft Office PowerPoint</Application>
  <PresentationFormat>Довільний</PresentationFormat>
  <Paragraphs>33</Paragraphs>
  <Slides>18</Slides>
  <Notes>0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Вбудовані сервери OLE</vt:lpstr>
      </vt:variant>
      <vt:variant>
        <vt:i4>1</vt:i4>
      </vt:variant>
      <vt:variant>
        <vt:lpstr>Заголовки слайдів</vt:lpstr>
      </vt:variant>
      <vt:variant>
        <vt:i4>18</vt:i4>
      </vt:variant>
    </vt:vector>
  </HeadingPairs>
  <TitlesOfParts>
    <vt:vector size="20" baseType="lpstr">
      <vt:lpstr>Office Theme</vt:lpstr>
      <vt:lpstr>Acrobat Document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>Eagle Investment Systems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Yevhenii Rudchyk</dc:creator>
  <cp:lastModifiedBy>PC</cp:lastModifiedBy>
  <cp:revision>148</cp:revision>
  <dcterms:created xsi:type="dcterms:W3CDTF">2021-01-19T20:05:03Z</dcterms:created>
  <dcterms:modified xsi:type="dcterms:W3CDTF">2021-02-06T08:21:41Z</dcterms:modified>
</cp:coreProperties>
</file>